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50"/>
  </p:notesMasterIdLst>
  <p:handoutMasterIdLst>
    <p:handoutMasterId r:id="rId51"/>
  </p:handoutMasterIdLst>
  <p:sldIdLst>
    <p:sldId id="267" r:id="rId5"/>
    <p:sldId id="340" r:id="rId6"/>
    <p:sldId id="316" r:id="rId7"/>
    <p:sldId id="318" r:id="rId8"/>
    <p:sldId id="319" r:id="rId9"/>
    <p:sldId id="284" r:id="rId10"/>
    <p:sldId id="296" r:id="rId11"/>
    <p:sldId id="338" r:id="rId12"/>
    <p:sldId id="339" r:id="rId13"/>
    <p:sldId id="335" r:id="rId14"/>
    <p:sldId id="323" r:id="rId15"/>
    <p:sldId id="320" r:id="rId16"/>
    <p:sldId id="286" r:id="rId17"/>
    <p:sldId id="287" r:id="rId18"/>
    <p:sldId id="331" r:id="rId19"/>
    <p:sldId id="324" r:id="rId20"/>
    <p:sldId id="325" r:id="rId21"/>
    <p:sldId id="321" r:id="rId22"/>
    <p:sldId id="288" r:id="rId23"/>
    <p:sldId id="336" r:id="rId24"/>
    <p:sldId id="303" r:id="rId25"/>
    <p:sldId id="322" r:id="rId26"/>
    <p:sldId id="304" r:id="rId27"/>
    <p:sldId id="306" r:id="rId28"/>
    <p:sldId id="307" r:id="rId29"/>
    <p:sldId id="308" r:id="rId30"/>
    <p:sldId id="309" r:id="rId31"/>
    <p:sldId id="326" r:id="rId32"/>
    <p:sldId id="290" r:id="rId33"/>
    <p:sldId id="310" r:id="rId34"/>
    <p:sldId id="291" r:id="rId35"/>
    <p:sldId id="334" r:id="rId36"/>
    <p:sldId id="311" r:id="rId37"/>
    <p:sldId id="312" r:id="rId38"/>
    <p:sldId id="313" r:id="rId39"/>
    <p:sldId id="314" r:id="rId40"/>
    <p:sldId id="333" r:id="rId41"/>
    <p:sldId id="337" r:id="rId42"/>
    <p:sldId id="315" r:id="rId43"/>
    <p:sldId id="332" r:id="rId44"/>
    <p:sldId id="330" r:id="rId45"/>
    <p:sldId id="294" r:id="rId46"/>
    <p:sldId id="327" r:id="rId47"/>
    <p:sldId id="328" r:id="rId48"/>
    <p:sldId id="329" r:id="rId4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9" autoAdjust="0"/>
  </p:normalViewPr>
  <p:slideViewPr>
    <p:cSldViewPr>
      <p:cViewPr varScale="1">
        <p:scale>
          <a:sx n="86" d="100"/>
          <a:sy n="86" d="100"/>
        </p:scale>
        <p:origin x="562" y="67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8/31/2021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8/31/2021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6792" y="1905003"/>
            <a:ext cx="9435241" cy="1625599"/>
          </a:xfrm>
        </p:spPr>
        <p:txBody>
          <a:bodyPr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2103" y="3657123"/>
            <a:ext cx="9429931" cy="99107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8/31/2021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1218882" y="1600200"/>
            <a:ext cx="9739746" cy="73152"/>
            <a:chOff x="914400" y="1200150"/>
            <a:chExt cx="7306712" cy="54864"/>
          </a:xfrm>
        </p:grpSpPr>
        <p:sp>
          <p:nvSpPr>
            <p:cNvPr id="8" name="Oval 7"/>
            <p:cNvSpPr/>
            <p:nvPr/>
          </p:nvSpPr>
          <p:spPr>
            <a:xfrm>
              <a:off x="8166248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Oval 8"/>
            <p:cNvSpPr/>
            <p:nvPr/>
          </p:nvSpPr>
          <p:spPr>
            <a:xfrm>
              <a:off x="914400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36847" y="12076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/>
          <p:cNvGrpSpPr/>
          <p:nvPr/>
        </p:nvGrpSpPr>
        <p:grpSpPr>
          <a:xfrm>
            <a:off x="1218882" y="4851400"/>
            <a:ext cx="9739746" cy="73152"/>
            <a:chOff x="914400" y="3638550"/>
            <a:chExt cx="7306712" cy="54864"/>
          </a:xfrm>
        </p:grpSpPr>
        <p:sp>
          <p:nvSpPr>
            <p:cNvPr id="14" name="Oval 13"/>
            <p:cNvSpPr/>
            <p:nvPr/>
          </p:nvSpPr>
          <p:spPr>
            <a:xfrm>
              <a:off x="8166248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914400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36847" y="36460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376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8/31/2021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32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34563" y="434975"/>
            <a:ext cx="1168400" cy="5661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434975"/>
            <a:ext cx="8413750" cy="566102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8/31/2021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7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8/31/2021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0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030" y="990599"/>
            <a:ext cx="9344765" cy="2235203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030" y="3733800"/>
            <a:ext cx="9344765" cy="12192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8/31/2021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13" name="Group 12"/>
          <p:cNvGrpSpPr/>
          <p:nvPr/>
        </p:nvGrpSpPr>
        <p:grpSpPr>
          <a:xfrm>
            <a:off x="3273781" y="3475736"/>
            <a:ext cx="5641265" cy="54864"/>
            <a:chOff x="2455975" y="2588441"/>
            <a:chExt cx="4232051" cy="41148"/>
          </a:xfrm>
        </p:grpSpPr>
        <p:sp>
          <p:nvSpPr>
            <p:cNvPr id="14" name="Oval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8/31/2021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07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2945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0049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8/31/2021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25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8/31/2021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8/31/2021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8/31/2021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8/31/2021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8" name="Rounded Rectangle 7"/>
          <p:cNvSpPr/>
          <p:nvPr/>
        </p:nvSpPr>
        <p:spPr>
          <a:xfrm>
            <a:off x="304721" y="301752"/>
            <a:ext cx="11579384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6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803400"/>
            <a:ext cx="975106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2" y="6172200"/>
            <a:ext cx="741487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8/31/2021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8928" y="6172200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arpanfurnishings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1326" y="1844824"/>
            <a:ext cx="9686172" cy="1956045"/>
          </a:xfrm>
        </p:spPr>
        <p:txBody>
          <a:bodyPr>
            <a:normAutofit/>
          </a:bodyPr>
          <a:lstStyle/>
          <a:p>
            <a:r>
              <a:rPr lang="en-US" sz="6600" b="1" dirty="0"/>
              <a:t>DIGITAL  MARKETING</a:t>
            </a:r>
            <a:br>
              <a:rPr lang="en-US" sz="6600" b="1" dirty="0"/>
            </a:br>
            <a:r>
              <a:rPr lang="en-US" sz="6600" b="1" dirty="0"/>
              <a:t>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8108" y="3645024"/>
            <a:ext cx="9429931" cy="1207101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			Name: I Prasanti</a:t>
            </a:r>
          </a:p>
          <a:p>
            <a:r>
              <a:rPr lang="en-US" dirty="0"/>
              <a:t>                </a:t>
            </a:r>
          </a:p>
          <a:p>
            <a:r>
              <a:rPr lang="en-US" dirty="0"/>
              <a:t>                                                 sic:   20BCEA56</a:t>
            </a:r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A1D0-B6CD-4F4D-B918-31B7C41B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CALL TO ACTION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8EAA8-A104-4994-B485-640741380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16" t="39500" r="9838" b="16401"/>
          <a:stretch>
            <a:fillRect/>
          </a:stretch>
        </p:blipFill>
        <p:spPr>
          <a:xfrm>
            <a:off x="693812" y="1844824"/>
            <a:ext cx="3024336" cy="3576214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F1CA75D-63DA-4A16-A72D-BB9D9CCE8EA1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61" t="36670" r="5068" b="4280"/>
          <a:stretch>
            <a:fillRect/>
          </a:stretch>
        </p:blipFill>
        <p:spPr>
          <a:xfrm>
            <a:off x="4402224" y="1844824"/>
            <a:ext cx="3384376" cy="357621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32F2AE-1B28-4F0A-9013-412341F2F4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5" t="17451" r="979" b="6537"/>
          <a:stretch>
            <a:fillRect/>
          </a:stretch>
        </p:blipFill>
        <p:spPr>
          <a:xfrm>
            <a:off x="8110637" y="1844823"/>
            <a:ext cx="3384376" cy="357621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596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9866F-B69C-4E5A-9A04-CA4268CA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RECOMMENDATIONS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9C3A2-B95F-44C6-8215-4BE8B896D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988840"/>
            <a:ext cx="9751060" cy="4267200"/>
          </a:xfrm>
        </p:spPr>
        <p:txBody>
          <a:bodyPr/>
          <a:lstStyle/>
          <a:p>
            <a:r>
              <a:rPr lang="en-US" dirty="0"/>
              <a:t>Check broken links.</a:t>
            </a:r>
          </a:p>
          <a:p>
            <a:r>
              <a:rPr lang="en-US" dirty="0"/>
              <a:t>In case of webpage I have no recommendations from my side, they have a good user interface with proper call to actions.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174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4875E-9582-40EC-A532-DA3EC4DAB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791" y="2204864"/>
            <a:ext cx="9435241" cy="1625599"/>
          </a:xfrm>
        </p:spPr>
        <p:txBody>
          <a:bodyPr>
            <a:normAutofit/>
          </a:bodyPr>
          <a:lstStyle/>
          <a:p>
            <a:r>
              <a:rPr lang="en-US" sz="8000" b="1" dirty="0"/>
              <a:t>SEO AUDIT</a:t>
            </a:r>
            <a:endParaRPr lang="en-IN" sz="8000" b="1" dirty="0"/>
          </a:p>
        </p:txBody>
      </p:sp>
    </p:spTree>
    <p:extLst>
      <p:ext uri="{BB962C8B-B14F-4D97-AF65-F5344CB8AC3E}">
        <p14:creationId xmlns:p14="http://schemas.microsoft.com/office/powerpoint/2010/main" val="233994836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F57C-75EF-416D-AD96-E8F38217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/>
              <a:t>Screaming Frog SEO (screenshot)</a:t>
            </a:r>
            <a:br>
              <a:rPr lang="en-IN" sz="3200" dirty="0"/>
            </a:br>
            <a:r>
              <a:rPr lang="en-IN" sz="3200" dirty="0"/>
              <a:t>(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E42072-17BB-4DA6-8703-1C09DCDDF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" b="4255"/>
          <a:stretch/>
        </p:blipFill>
        <p:spPr>
          <a:xfrm>
            <a:off x="1218882" y="1124744"/>
            <a:ext cx="9550058" cy="5184576"/>
          </a:xfrm>
          <a:ln w="19050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7512450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9600-7B2C-44BA-8135-405DBD1EC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870" y="188640"/>
            <a:ext cx="9751060" cy="1168400"/>
          </a:xfrm>
        </p:spPr>
        <p:txBody>
          <a:bodyPr>
            <a:normAutofit/>
          </a:bodyPr>
          <a:lstStyle/>
          <a:p>
            <a:r>
              <a:rPr lang="en-IN" sz="4000" b="1" dirty="0"/>
              <a:t>Backlinks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D5B09-6CE2-4B6C-ABC2-BD105EC58A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" t="12193" r="3919" b="8446"/>
          <a:stretch/>
        </p:blipFill>
        <p:spPr>
          <a:xfrm>
            <a:off x="1110870" y="1484784"/>
            <a:ext cx="9865096" cy="4659083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935625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0A72-30FE-413E-9B9A-D2DB881A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RECOMMENDATIONS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FF6D3-4CB3-4689-A0B0-F960274B0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 has images that are not in appropriate size and thus it takes time to load.</a:t>
            </a:r>
          </a:p>
          <a:p>
            <a:r>
              <a:rPr lang="en-US" dirty="0"/>
              <a:t>Have large layouts shifts which disturbs image loading and even waste cellular data.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858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A70D-06C7-4594-99DB-EEDABD58F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03200"/>
            <a:ext cx="9751060" cy="1168400"/>
          </a:xfrm>
        </p:spPr>
        <p:txBody>
          <a:bodyPr/>
          <a:lstStyle/>
          <a:p>
            <a:r>
              <a:rPr lang="en-US" b="1" dirty="0"/>
              <a:t>RECOMMENDATIONS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1FD35-02EB-45D9-9618-B12E0E4701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" t="24793" r="12190" b="10090"/>
          <a:stretch/>
        </p:blipFill>
        <p:spPr>
          <a:xfrm>
            <a:off x="705426" y="1484784"/>
            <a:ext cx="10946378" cy="468052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558637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E54B2-FF03-41CC-83CC-ABA673EC0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1" t="24793" r="8647" b="7989"/>
          <a:stretch/>
        </p:blipFill>
        <p:spPr>
          <a:xfrm>
            <a:off x="441784" y="708938"/>
            <a:ext cx="11305256" cy="544012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0674752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DF0FE-245F-4A86-824D-333E4532B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791" y="2708920"/>
            <a:ext cx="9435241" cy="1625599"/>
          </a:xfrm>
        </p:spPr>
        <p:txBody>
          <a:bodyPr>
            <a:noAutofit/>
          </a:bodyPr>
          <a:lstStyle/>
          <a:p>
            <a:r>
              <a:rPr lang="en-US" sz="7200" b="1" dirty="0"/>
              <a:t>MY  DIGITAL PROPERTY</a:t>
            </a:r>
            <a:endParaRPr lang="en-IN" sz="7200" b="1" dirty="0"/>
          </a:p>
        </p:txBody>
      </p:sp>
    </p:spTree>
    <p:extLst>
      <p:ext uri="{BB962C8B-B14F-4D97-AF65-F5344CB8AC3E}">
        <p14:creationId xmlns:p14="http://schemas.microsoft.com/office/powerpoint/2010/main" val="262567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2843-D1E4-44B1-9D37-CEEF219F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924" y="71349"/>
            <a:ext cx="9751060" cy="1168400"/>
          </a:xfrm>
        </p:spPr>
        <p:txBody>
          <a:bodyPr/>
          <a:lstStyle/>
          <a:p>
            <a:br>
              <a:rPr lang="en-IN" sz="3200" dirty="0"/>
            </a:br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0F805C-C78A-468B-800F-FAB7EB56A602}"/>
              </a:ext>
            </a:extLst>
          </p:cNvPr>
          <p:cNvSpPr txBox="1">
            <a:spLocks/>
          </p:cNvSpPr>
          <p:nvPr/>
        </p:nvSpPr>
        <p:spPr>
          <a:xfrm>
            <a:off x="735841" y="143429"/>
            <a:ext cx="10039091" cy="1296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BLOG</a:t>
            </a:r>
            <a:r>
              <a:rPr lang="en-US" dirty="0"/>
              <a:t>  </a:t>
            </a:r>
            <a:r>
              <a:rPr lang="en-US" sz="2400" b="1" dirty="0"/>
              <a:t>(https://plasticfreehomes.blogspot.com/)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65576-F53D-4B87-9978-A031376036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9" r="966" b="4993"/>
          <a:stretch/>
        </p:blipFill>
        <p:spPr>
          <a:xfrm>
            <a:off x="1239896" y="1462510"/>
            <a:ext cx="9030979" cy="4679007"/>
          </a:xfrm>
          <a:prstGeom prst="rect">
            <a:avLst/>
          </a:prstGeom>
          <a:ln w="25400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201007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968A-872F-47DE-8BDC-738429B3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OVERVIEW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AB6A-E5AE-494E-9161-03A6C5647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DIGITAL AUDIT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IN" sz="2400" dirty="0"/>
              <a:t>SEO AUDIT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</a:t>
            </a:r>
            <a:r>
              <a:rPr lang="en-IN" sz="2400" dirty="0"/>
              <a:t>MY DIGITAL PROPERTY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GOOGLE ADS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SOCIAL MEDIA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CONTENT CALENDAR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TARGETS</a:t>
            </a:r>
          </a:p>
        </p:txBody>
      </p:sp>
    </p:spTree>
    <p:extLst>
      <p:ext uri="{BB962C8B-B14F-4D97-AF65-F5344CB8AC3E}">
        <p14:creationId xmlns:p14="http://schemas.microsoft.com/office/powerpoint/2010/main" val="68674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C2C70-0EA8-4865-A8E3-C417AC40F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9" r="966" b="7990"/>
          <a:stretch/>
        </p:blipFill>
        <p:spPr>
          <a:xfrm>
            <a:off x="849242" y="800707"/>
            <a:ext cx="10490340" cy="5256585"/>
          </a:xfrm>
          <a:prstGeom prst="rect">
            <a:avLst/>
          </a:prstGeom>
          <a:ln w="25400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8267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BBD93-A655-4EFD-BE9E-A2352C6DF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8883" y="806388"/>
            <a:ext cx="4769806" cy="711200"/>
          </a:xfrm>
        </p:spPr>
        <p:txBody>
          <a:bodyPr>
            <a:noAutofit/>
          </a:bodyPr>
          <a:lstStyle/>
          <a:p>
            <a:r>
              <a:rPr lang="en-US" sz="4400" b="1" dirty="0"/>
              <a:t>Analytics</a:t>
            </a:r>
            <a:endParaRPr lang="en-IN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A6391C-CD2B-4A31-8A6F-1E91A6683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0436" y="806388"/>
            <a:ext cx="5112568" cy="711200"/>
          </a:xfrm>
        </p:spPr>
        <p:txBody>
          <a:bodyPr>
            <a:noAutofit/>
          </a:bodyPr>
          <a:lstStyle/>
          <a:p>
            <a:r>
              <a:rPr lang="en-US" sz="3600" dirty="0"/>
              <a:t>Google Search Console</a:t>
            </a:r>
            <a:endParaRPr lang="en-IN" sz="3600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76D3154-D9E8-4FEA-8F42-360815948B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4" t="27941" r="30513" b="8001"/>
          <a:stretch/>
        </p:blipFill>
        <p:spPr>
          <a:xfrm>
            <a:off x="1192625" y="1772816"/>
            <a:ext cx="4580053" cy="3676104"/>
          </a:xfrm>
          <a:prstGeom prst="rect">
            <a:avLst/>
          </a:prstGeom>
          <a:ln w="15875">
            <a:solidFill>
              <a:schemeClr val="tx1">
                <a:lumMod val="50000"/>
              </a:schemeClr>
            </a:solidFill>
          </a:ln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857CDC9-FB35-4DF6-AAC7-A02F507148A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9" t="41599" r="6284" b="18491"/>
          <a:stretch/>
        </p:blipFill>
        <p:spPr>
          <a:xfrm>
            <a:off x="6238428" y="1809989"/>
            <a:ext cx="5112568" cy="3676104"/>
          </a:xfrm>
          <a:prstGeom prst="rect">
            <a:avLst/>
          </a:prstGeom>
          <a:noFill/>
          <a:ln w="15875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4471884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ED61-D4B4-43EA-8B79-3CD6C6BE7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836" y="2420888"/>
            <a:ext cx="9435241" cy="1625599"/>
          </a:xfrm>
        </p:spPr>
        <p:txBody>
          <a:bodyPr>
            <a:normAutofit/>
          </a:bodyPr>
          <a:lstStyle/>
          <a:p>
            <a:r>
              <a:rPr lang="en-US" sz="7200" b="1" dirty="0"/>
              <a:t>GOOGLE  ADS</a:t>
            </a:r>
            <a:endParaRPr lang="en-IN" sz="7200" b="1" dirty="0"/>
          </a:p>
        </p:txBody>
      </p:sp>
    </p:spTree>
    <p:extLst>
      <p:ext uri="{BB962C8B-B14F-4D97-AF65-F5344CB8AC3E}">
        <p14:creationId xmlns:p14="http://schemas.microsoft.com/office/powerpoint/2010/main" val="302341080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846-F78D-49A3-BD47-969828838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075" y="692696"/>
            <a:ext cx="9751060" cy="1168400"/>
          </a:xfrm>
        </p:spPr>
        <p:txBody>
          <a:bodyPr>
            <a:normAutofit fontScale="90000"/>
          </a:bodyPr>
          <a:lstStyle/>
          <a:p>
            <a:br>
              <a:rPr lang="en-IN" sz="5400" dirty="0"/>
            </a:br>
            <a:br>
              <a:rPr lang="en-IN" sz="5400" dirty="0"/>
            </a:br>
            <a:br>
              <a:rPr lang="en-IN" sz="5400" dirty="0"/>
            </a:br>
            <a:r>
              <a:rPr lang="en-IN" sz="6000" b="1" dirty="0"/>
              <a:t>KEYWORDS </a:t>
            </a:r>
            <a:r>
              <a:rPr lang="en-IN" sz="5400" dirty="0"/>
              <a:t> </a:t>
            </a:r>
            <a:r>
              <a:rPr lang="en-IN" sz="3600" b="1" dirty="0"/>
              <a:t>(Screenshot)</a:t>
            </a:r>
            <a:br>
              <a:rPr lang="en-IN" sz="3600" dirty="0"/>
            </a:b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81D134-BDE0-4E21-BEF5-9A28A65B7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t="17846" r="642" b="4530"/>
          <a:stretch/>
        </p:blipFill>
        <p:spPr>
          <a:xfrm>
            <a:off x="1205690" y="1628800"/>
            <a:ext cx="9123101" cy="4464496"/>
          </a:xfr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6665421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91958-E7E3-4F27-A569-DB863634F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11909"/>
            <a:ext cx="9751060" cy="1168400"/>
          </a:xfrm>
        </p:spPr>
        <p:txBody>
          <a:bodyPr/>
          <a:lstStyle/>
          <a:p>
            <a:r>
              <a:rPr lang="en-US" b="1" dirty="0"/>
              <a:t>Keywords..</a:t>
            </a: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AC49DF-D7DD-4748-93CB-F452025745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9" t="33196" r="1556" b="4839"/>
          <a:stretch/>
        </p:blipFill>
        <p:spPr>
          <a:xfrm>
            <a:off x="765820" y="1412776"/>
            <a:ext cx="10729192" cy="424847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5387832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5751-EFA3-4A6D-927B-59D2ABC4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36" y="188640"/>
            <a:ext cx="9751060" cy="1168400"/>
          </a:xfrm>
        </p:spPr>
        <p:txBody>
          <a:bodyPr>
            <a:normAutofit/>
          </a:bodyPr>
          <a:lstStyle/>
          <a:p>
            <a:r>
              <a:rPr lang="en-IN" sz="4400" b="1" dirty="0"/>
              <a:t>AD   COPIES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CA668-4840-4D0C-9C81-857E297D78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" t="11552" r="1557" b="20182"/>
          <a:stretch/>
        </p:blipFill>
        <p:spPr>
          <a:xfrm>
            <a:off x="877667" y="1556792"/>
            <a:ext cx="10719222" cy="424847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9614027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FFCD2A-EDEE-4E4C-8E60-DD98B56035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140" r="58275" b="4850"/>
          <a:stretch/>
        </p:blipFill>
        <p:spPr>
          <a:xfrm>
            <a:off x="3502124" y="493027"/>
            <a:ext cx="5184576" cy="587194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6371837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6310FB-ABB5-42B8-A163-21BC679D20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8" t="25844" r="19280" b="4840"/>
          <a:stretch/>
        </p:blipFill>
        <p:spPr>
          <a:xfrm>
            <a:off x="516303" y="908720"/>
            <a:ext cx="3840426" cy="460851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23AD5B-1021-4B44-BA61-D9B6F780E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72" t="26894" r="22825" b="3788"/>
          <a:stretch/>
        </p:blipFill>
        <p:spPr>
          <a:xfrm>
            <a:off x="8409917" y="908718"/>
            <a:ext cx="3002516" cy="460851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46752A-60FB-432F-8CC9-135589CAF1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7945" r="21643" b="4839"/>
          <a:stretch/>
        </p:blipFill>
        <p:spPr>
          <a:xfrm>
            <a:off x="4649506" y="908719"/>
            <a:ext cx="3456384" cy="460851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1760114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BFBD3-FE80-49F7-B1B6-A4FCE0CC4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791" y="2348880"/>
            <a:ext cx="9435241" cy="1625599"/>
          </a:xfrm>
        </p:spPr>
        <p:txBody>
          <a:bodyPr>
            <a:normAutofit/>
          </a:bodyPr>
          <a:lstStyle/>
          <a:p>
            <a:r>
              <a:rPr lang="en-US" sz="8000" b="1" dirty="0"/>
              <a:t>SOCIAL MEDIA</a:t>
            </a:r>
            <a:endParaRPr lang="en-IN" sz="8000" b="1" dirty="0"/>
          </a:p>
        </p:txBody>
      </p:sp>
    </p:spTree>
    <p:extLst>
      <p:ext uri="{BB962C8B-B14F-4D97-AF65-F5344CB8AC3E}">
        <p14:creationId xmlns:p14="http://schemas.microsoft.com/office/powerpoint/2010/main" val="231093311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65FD-B247-4F40-8374-B1684E63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339" y="188640"/>
            <a:ext cx="9751060" cy="1168400"/>
          </a:xfrm>
        </p:spPr>
        <p:txBody>
          <a:bodyPr/>
          <a:lstStyle/>
          <a:p>
            <a:r>
              <a:rPr lang="en-US" b="1" dirty="0"/>
              <a:t>1.FACEBOOK</a:t>
            </a:r>
            <a:r>
              <a:rPr lang="en-US" dirty="0"/>
              <a:t>  </a:t>
            </a:r>
            <a:r>
              <a:rPr lang="en-US" sz="2400" dirty="0"/>
              <a:t>(https://www.facebook.com/plasticfreehomeoffl/)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D58E2-B4AF-4A8E-A04A-475A33A98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2" r="966" b="4839"/>
          <a:stretch/>
        </p:blipFill>
        <p:spPr>
          <a:xfrm>
            <a:off x="909836" y="1572833"/>
            <a:ext cx="9952066" cy="4690025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9821424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1FC90-1DEC-4D79-B02F-C71046179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7868" y="2204864"/>
            <a:ext cx="9435241" cy="1625599"/>
          </a:xfrm>
        </p:spPr>
        <p:txBody>
          <a:bodyPr>
            <a:normAutofit/>
          </a:bodyPr>
          <a:lstStyle/>
          <a:p>
            <a:r>
              <a:rPr lang="en-US" sz="7200" b="1" dirty="0"/>
              <a:t>DIGITAL AUDIT</a:t>
            </a:r>
            <a:endParaRPr lang="en-IN" sz="7200" b="1" dirty="0"/>
          </a:p>
        </p:txBody>
      </p:sp>
    </p:spTree>
    <p:extLst>
      <p:ext uri="{BB962C8B-B14F-4D97-AF65-F5344CB8AC3E}">
        <p14:creationId xmlns:p14="http://schemas.microsoft.com/office/powerpoint/2010/main" val="367397370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76005A-DC14-432D-AC0E-EDF42DAD6C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8" t="15342" r="16326" b="5889"/>
          <a:stretch/>
        </p:blipFill>
        <p:spPr>
          <a:xfrm>
            <a:off x="549796" y="897462"/>
            <a:ext cx="5366995" cy="4680520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E686DD-381E-4A82-A1F5-6E4C23DCC6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5" t="16374" r="12418" b="4366"/>
          <a:stretch/>
        </p:blipFill>
        <p:spPr>
          <a:xfrm>
            <a:off x="6094412" y="897462"/>
            <a:ext cx="5414932" cy="4680520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05984870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9B2AB-41D3-490E-848D-8D21400DD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836" y="548680"/>
            <a:ext cx="9751060" cy="5449912"/>
          </a:xfrm>
        </p:spPr>
        <p:txBody>
          <a:bodyPr/>
          <a:lstStyle/>
          <a:p>
            <a:pPr marL="0" indent="0">
              <a:buNone/>
            </a:pPr>
            <a:r>
              <a:rPr lang="en-IN" sz="3600" b="1" dirty="0"/>
              <a:t>FACEBOOK CAMPAIGN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A8A28-B772-4D49-AC66-2A8EB8574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2" t="11472" b="4839"/>
          <a:stretch/>
        </p:blipFill>
        <p:spPr>
          <a:xfrm>
            <a:off x="2494012" y="1282287"/>
            <a:ext cx="6480720" cy="502703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251110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881694-D1A8-4A16-AB89-A471C3D62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2" t="11472" b="4839"/>
          <a:stretch/>
        </p:blipFill>
        <p:spPr>
          <a:xfrm>
            <a:off x="2710036" y="620688"/>
            <a:ext cx="6361852" cy="561662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344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95B13-E853-4712-98EE-4D845F32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627" y="332656"/>
            <a:ext cx="9751060" cy="1168400"/>
          </a:xfrm>
        </p:spPr>
        <p:txBody>
          <a:bodyPr>
            <a:normAutofit/>
          </a:bodyPr>
          <a:lstStyle/>
          <a:p>
            <a:r>
              <a:rPr lang="en-US" sz="4800" b="1" dirty="0"/>
              <a:t>2.INSTAGRAM</a:t>
            </a:r>
            <a:r>
              <a:rPr lang="en-US" sz="2400" dirty="0"/>
              <a:t>  </a:t>
            </a:r>
            <a:r>
              <a:rPr lang="en-US" sz="1800" dirty="0"/>
              <a:t>(https://www.instagram.com/plasticfreehomeoffl/)2</a:t>
            </a:r>
            <a:endParaRPr lang="en-IN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2FE1B-B6B3-485B-A5C5-1920F8214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2" t="12801" r="18231" b="4917"/>
          <a:stretch/>
        </p:blipFill>
        <p:spPr>
          <a:xfrm>
            <a:off x="1125860" y="1772816"/>
            <a:ext cx="6076274" cy="439248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2EECC3-820B-44CD-AC10-28BC3D686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 r="3800" b="4851"/>
          <a:stretch/>
        </p:blipFill>
        <p:spPr>
          <a:xfrm>
            <a:off x="8565650" y="1501056"/>
            <a:ext cx="2497315" cy="4688274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1722117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09795-4962-4EEC-B2D3-ECF947BA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04" y="375082"/>
            <a:ext cx="10348138" cy="1168400"/>
          </a:xfrm>
        </p:spPr>
        <p:txBody>
          <a:bodyPr>
            <a:normAutofit/>
          </a:bodyPr>
          <a:lstStyle/>
          <a:p>
            <a:r>
              <a:rPr lang="en-US" sz="4400" b="1" dirty="0"/>
              <a:t>INSTAGRAM</a:t>
            </a:r>
            <a:r>
              <a:rPr lang="en-US" sz="4400" dirty="0"/>
              <a:t> </a:t>
            </a:r>
            <a:r>
              <a:rPr lang="en-US" sz="4400" b="1" dirty="0"/>
              <a:t>CAMPAIGN</a:t>
            </a:r>
            <a:endParaRPr lang="en-IN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AEC15-3040-4150-867E-C3B3A1EF7D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r="1701" b="23750"/>
          <a:stretch/>
        </p:blipFill>
        <p:spPr>
          <a:xfrm>
            <a:off x="752379" y="2465986"/>
            <a:ext cx="2088232" cy="307815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E22ADEA-8BFE-4186-B4EC-3958E48EA4BA}"/>
              </a:ext>
            </a:extLst>
          </p:cNvPr>
          <p:cNvSpPr/>
          <p:nvPr/>
        </p:nvSpPr>
        <p:spPr>
          <a:xfrm>
            <a:off x="2939331" y="3604109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AE440D-8973-4E4C-BC4B-3FDEF8F9C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r="-400" b="6951"/>
          <a:stretch/>
        </p:blipFill>
        <p:spPr>
          <a:xfrm>
            <a:off x="3691563" y="2426532"/>
            <a:ext cx="1826636" cy="307251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3FBD180-4FDA-461F-831A-046D729546EF}"/>
              </a:ext>
            </a:extLst>
          </p:cNvPr>
          <p:cNvSpPr/>
          <p:nvPr/>
        </p:nvSpPr>
        <p:spPr>
          <a:xfrm>
            <a:off x="5583832" y="3645024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6DFFAF-8C14-4B73-A974-72BEB73E9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r="-400" b="31100"/>
          <a:stretch/>
        </p:blipFill>
        <p:spPr>
          <a:xfrm>
            <a:off x="6315545" y="2420888"/>
            <a:ext cx="2353183" cy="305161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D19AEB0-AFDD-46B9-AED3-1FF4BEE8A4B5}"/>
              </a:ext>
            </a:extLst>
          </p:cNvPr>
          <p:cNvSpPr/>
          <p:nvPr/>
        </p:nvSpPr>
        <p:spPr>
          <a:xfrm>
            <a:off x="8743365" y="3557756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E7CFB0-849B-4849-947A-E317909ED7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" r="770" b="19151"/>
          <a:stretch/>
        </p:blipFill>
        <p:spPr>
          <a:xfrm>
            <a:off x="9466074" y="2420888"/>
            <a:ext cx="2066739" cy="301106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5596025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BCF09-D03E-427A-B485-1CEED60D0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0" r="-798" b="14239"/>
          <a:stretch/>
        </p:blipFill>
        <p:spPr>
          <a:xfrm>
            <a:off x="1017410" y="908717"/>
            <a:ext cx="2783905" cy="450520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62012DC-9636-4E4A-80B5-D0D56A1E12F9}"/>
              </a:ext>
            </a:extLst>
          </p:cNvPr>
          <p:cNvSpPr/>
          <p:nvPr/>
        </p:nvSpPr>
        <p:spPr>
          <a:xfrm>
            <a:off x="286540" y="3020928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642A118-9DEE-4B20-8643-FA8101080DCE}"/>
              </a:ext>
            </a:extLst>
          </p:cNvPr>
          <p:cNvSpPr/>
          <p:nvPr/>
        </p:nvSpPr>
        <p:spPr>
          <a:xfrm>
            <a:off x="3966910" y="3068960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66AE6-6CCA-4D71-A55C-9970CAB68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r="-400" b="5900"/>
          <a:stretch/>
        </p:blipFill>
        <p:spPr>
          <a:xfrm>
            <a:off x="4780578" y="885542"/>
            <a:ext cx="2970020" cy="450520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C93947-C61E-4DB2-9960-A72818DB03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0" r="-400" b="5901"/>
          <a:stretch/>
        </p:blipFill>
        <p:spPr>
          <a:xfrm>
            <a:off x="8729861" y="885542"/>
            <a:ext cx="2693143" cy="450642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0CC574C-21EB-45BE-984B-A57DC1474A5C}"/>
              </a:ext>
            </a:extLst>
          </p:cNvPr>
          <p:cNvSpPr/>
          <p:nvPr/>
        </p:nvSpPr>
        <p:spPr>
          <a:xfrm>
            <a:off x="7916193" y="3082825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03983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247C0-E161-4CA3-93FA-E25FCD5C4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3. YOUTUBE</a:t>
            </a:r>
            <a:endParaRPr lang="en-IN" sz="5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48F608-5E33-444A-A1D1-AC6014C4E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2" r="-148" b="4134"/>
          <a:stretch/>
        </p:blipFill>
        <p:spPr>
          <a:xfrm>
            <a:off x="1341884" y="1772816"/>
            <a:ext cx="9074442" cy="429081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094429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1720A7-ACF0-4DE3-A01E-9B6BD9B026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" t="13241" r="778" b="5570"/>
          <a:stretch/>
        </p:blipFill>
        <p:spPr>
          <a:xfrm>
            <a:off x="845941" y="836712"/>
            <a:ext cx="10496942" cy="4968552"/>
          </a:xfrm>
          <a:prstGeom prst="rect">
            <a:avLst/>
          </a:prstGeom>
          <a:ln w="25400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536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EF146-851D-441E-9563-314CD722B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8" t="14291" r="17508" b="9040"/>
          <a:stretch/>
        </p:blipFill>
        <p:spPr>
          <a:xfrm>
            <a:off x="1917948" y="692696"/>
            <a:ext cx="7920880" cy="5256585"/>
          </a:xfrm>
          <a:prstGeom prst="rect">
            <a:avLst/>
          </a:prstGeom>
          <a:ln w="25400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838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2D2450-D82A-45A1-89B0-724EFCB111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8" t="13241" r="18689" b="9040"/>
          <a:stretch/>
        </p:blipFill>
        <p:spPr>
          <a:xfrm>
            <a:off x="402465" y="1367899"/>
            <a:ext cx="5691947" cy="3460598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404D1C-BF61-44EE-A56B-D53C58A80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4" t="20593" r="21643" b="15341"/>
          <a:stretch/>
        </p:blipFill>
        <p:spPr>
          <a:xfrm>
            <a:off x="6238428" y="1367899"/>
            <a:ext cx="5332722" cy="3460598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507923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A7CD-4BDB-499E-909A-FFEEA1401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36" y="-35524"/>
            <a:ext cx="9751060" cy="1168400"/>
          </a:xfrm>
        </p:spPr>
        <p:txBody>
          <a:bodyPr>
            <a:normAutofit/>
          </a:bodyPr>
          <a:lstStyle/>
          <a:p>
            <a:r>
              <a:rPr lang="en-US" sz="3600" b="1" dirty="0"/>
              <a:t>Target Audience Analysis</a:t>
            </a:r>
            <a:endParaRPr lang="en-IN" sz="3600" b="1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C04C455-E137-46D1-A8DA-0E5B9DC6E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559267"/>
              </p:ext>
            </p:extLst>
          </p:nvPr>
        </p:nvGraphicFramePr>
        <p:xfrm>
          <a:off x="1125861" y="1196752"/>
          <a:ext cx="8856983" cy="4680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531">
                  <a:extLst>
                    <a:ext uri="{9D8B030D-6E8A-4147-A177-3AD203B41FA5}">
                      <a16:colId xmlns:a16="http://schemas.microsoft.com/office/drawing/2014/main" val="1597689284"/>
                    </a:ext>
                  </a:extLst>
                </a:gridCol>
                <a:gridCol w="6075452">
                  <a:extLst>
                    <a:ext uri="{9D8B030D-6E8A-4147-A177-3AD203B41FA5}">
                      <a16:colId xmlns:a16="http://schemas.microsoft.com/office/drawing/2014/main" val="989128285"/>
                    </a:ext>
                  </a:extLst>
                </a:gridCol>
              </a:tblGrid>
              <a:tr h="375806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DARPAN FURNISING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447816"/>
                  </a:ext>
                </a:extLst>
              </a:tr>
              <a:tr h="298853"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Hyderabad</a:t>
                      </a:r>
                      <a:endParaRPr lang="en-IN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698273"/>
                  </a:ext>
                </a:extLst>
              </a:tr>
              <a:tr h="435127">
                <a:tc>
                  <a:txBody>
                    <a:bodyPr/>
                    <a:lstStyle/>
                    <a:p>
                      <a:r>
                        <a:rPr lang="en-US" sz="1100" dirty="0"/>
                        <a:t>GOALS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Sell quality furniture with a lower price and greater benefits and services to customers.</a:t>
                      </a:r>
                      <a:endParaRPr lang="en-IN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535975"/>
                  </a:ext>
                </a:extLst>
              </a:tr>
              <a:tr h="298853">
                <a:tc>
                  <a:txBody>
                    <a:bodyPr/>
                    <a:lstStyle/>
                    <a:p>
                      <a:r>
                        <a:rPr lang="en-US" sz="1100" dirty="0"/>
                        <a:t>QUALITY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High quality &amp; Modern Designs</a:t>
                      </a:r>
                      <a:endParaRPr lang="en-IN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076112"/>
                  </a:ext>
                </a:extLst>
              </a:tr>
              <a:tr h="298853">
                <a:tc>
                  <a:txBody>
                    <a:bodyPr/>
                    <a:lstStyle/>
                    <a:p>
                      <a:r>
                        <a:rPr lang="en-US" sz="1100" dirty="0"/>
                        <a:t>CUSTOMER TYPE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People of low to medium range of earning</a:t>
                      </a:r>
                      <a:endParaRPr lang="en-IN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000579"/>
                  </a:ext>
                </a:extLst>
              </a:tr>
              <a:tr h="298853">
                <a:tc>
                  <a:txBody>
                    <a:bodyPr/>
                    <a:lstStyle/>
                    <a:p>
                      <a:r>
                        <a:rPr lang="en-US" sz="1100" dirty="0"/>
                        <a:t>GENDER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Both Male and Female</a:t>
                      </a:r>
                      <a:endParaRPr lang="en-IN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78073"/>
                  </a:ext>
                </a:extLst>
              </a:tr>
              <a:tr h="747132">
                <a:tc>
                  <a:txBody>
                    <a:bodyPr/>
                    <a:lstStyle/>
                    <a:p>
                      <a:r>
                        <a:rPr lang="en-US" sz="1100" dirty="0"/>
                        <a:t>AUDIENCE TYPE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1.Young and cost-conscious customers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050" dirty="0"/>
                        <a:t>2.Young adults , students, adults.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050" dirty="0"/>
                        <a:t>3.Budget conscious families</a:t>
                      </a:r>
                      <a:endParaRPr lang="en-IN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616381"/>
                  </a:ext>
                </a:extLst>
              </a:tr>
              <a:tr h="488018">
                <a:tc>
                  <a:txBody>
                    <a:bodyPr/>
                    <a:lstStyle/>
                    <a:p>
                      <a:r>
                        <a:rPr lang="en-US" sz="1100" dirty="0"/>
                        <a:t>METHOD OF SALES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1. Physical store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050" dirty="0"/>
                        <a:t>2. E-Commerce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307923"/>
                  </a:ext>
                </a:extLst>
              </a:tr>
              <a:tr h="522993">
                <a:tc>
                  <a:txBody>
                    <a:bodyPr/>
                    <a:lstStyle/>
                    <a:p>
                      <a:r>
                        <a:rPr lang="en-US" sz="1100" dirty="0"/>
                        <a:t>CHALLENGES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1. No official blog page.</a:t>
                      </a:r>
                      <a:endParaRPr lang="en-IN" sz="1050" dirty="0"/>
                    </a:p>
                    <a:p>
                      <a:pPr marL="0" indent="0">
                        <a:buNone/>
                      </a:pPr>
                      <a:r>
                        <a:rPr lang="en-IN" sz="1050" dirty="0"/>
                        <a:t>2. Inter-state transporting is not applicable for all goods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348487"/>
                  </a:ext>
                </a:extLst>
              </a:tr>
              <a:tr h="540222">
                <a:tc>
                  <a:txBody>
                    <a:bodyPr/>
                    <a:lstStyle/>
                    <a:p>
                      <a:r>
                        <a:rPr lang="en-US" sz="1100" dirty="0"/>
                        <a:t>WAYS TO OVERCOME CHALLENGES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1.Creating an official blog page</a:t>
                      </a:r>
                    </a:p>
                    <a:p>
                      <a:pPr marL="0" indent="0">
                        <a:buNone/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434982"/>
                  </a:ext>
                </a:extLst>
              </a:tr>
              <a:tr h="37580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7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194910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3E1D0-5E3D-4236-B417-225B5C79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4. LINKEDIN</a:t>
            </a:r>
            <a:endParaRPr lang="en-IN" sz="4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6F5B4-59CB-4331-BA17-CF3912BA6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0" t="18492" r="10000" b="4839"/>
          <a:stretch/>
        </p:blipFill>
        <p:spPr>
          <a:xfrm>
            <a:off x="1701924" y="1700808"/>
            <a:ext cx="8490740" cy="4635649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2204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993F-200B-4D32-AF70-73405383D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791" y="2348880"/>
            <a:ext cx="9435241" cy="1625599"/>
          </a:xfrm>
        </p:spPr>
        <p:txBody>
          <a:bodyPr>
            <a:normAutofit/>
          </a:bodyPr>
          <a:lstStyle/>
          <a:p>
            <a:r>
              <a:rPr lang="en-US" sz="5400" b="1" dirty="0"/>
              <a:t>DIGITAL MARKETING CALENDAR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401962896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778D-0993-40C2-9340-B0B61A939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dirty="0"/>
              <a:t>CONTENT CALENDAR</a:t>
            </a:r>
            <a:br>
              <a:rPr lang="en-IN" sz="3200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68D64-861F-4F93-A788-EC187A531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" t="24794" r="54135" b="10090"/>
          <a:stretch/>
        </p:blipFill>
        <p:spPr>
          <a:xfrm>
            <a:off x="1270484" y="1198039"/>
            <a:ext cx="6408712" cy="5228161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E109BD-5F2D-40AC-967B-045749765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6" t="27533" r="29150" b="22692"/>
          <a:stretch/>
        </p:blipFill>
        <p:spPr>
          <a:xfrm>
            <a:off x="8398668" y="2825667"/>
            <a:ext cx="3060948" cy="3600400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00839117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AE98-F87A-45FB-A46C-1431E6A75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791" y="2348880"/>
            <a:ext cx="9435241" cy="1625599"/>
          </a:xfrm>
        </p:spPr>
        <p:txBody>
          <a:bodyPr>
            <a:normAutofit/>
          </a:bodyPr>
          <a:lstStyle/>
          <a:p>
            <a:r>
              <a:rPr lang="en-US" sz="7200" b="1" dirty="0"/>
              <a:t>TARGETS</a:t>
            </a:r>
            <a:endParaRPr lang="en-IN" sz="7200" b="1" dirty="0"/>
          </a:p>
        </p:txBody>
      </p:sp>
    </p:spTree>
    <p:extLst>
      <p:ext uri="{BB962C8B-B14F-4D97-AF65-F5344CB8AC3E}">
        <p14:creationId xmlns:p14="http://schemas.microsoft.com/office/powerpoint/2010/main" val="2458401935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343B-9A02-478B-A5B4-170D504D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TARGETS</a:t>
            </a:r>
            <a:endParaRPr lang="en-IN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08F15-362D-4C3B-8531-3008AC9FD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2060848"/>
            <a:ext cx="9751060" cy="4267200"/>
          </a:xfrm>
        </p:spPr>
        <p:txBody>
          <a:bodyPr/>
          <a:lstStyle/>
          <a:p>
            <a:r>
              <a:rPr lang="en-IN" dirty="0"/>
              <a:t> Increase traffic to my blog by at least 50 by October 2021.</a:t>
            </a:r>
          </a:p>
          <a:p>
            <a:r>
              <a:rPr lang="en-IN" dirty="0"/>
              <a:t>Publish more blogs on different topics.</a:t>
            </a:r>
          </a:p>
          <a:p>
            <a:r>
              <a:rPr lang="en-IN" dirty="0"/>
              <a:t>Increase YouTube Subscribers.</a:t>
            </a:r>
          </a:p>
          <a:p>
            <a:r>
              <a:rPr lang="en-IN" dirty="0"/>
              <a:t>Increase Instagram and Facebook followers(70-100) by October 2021.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7637329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1601-6E21-4E82-8463-E0602BC25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1884" y="1124744"/>
            <a:ext cx="9686172" cy="2676125"/>
          </a:xfrm>
        </p:spPr>
        <p:txBody>
          <a:bodyPr>
            <a:normAutofit/>
          </a:bodyPr>
          <a:lstStyle/>
          <a:p>
            <a:r>
              <a:rPr lang="en-US" sz="7200" b="1" dirty="0"/>
              <a:t>THANKYOU</a:t>
            </a:r>
            <a:endParaRPr lang="en-IN" sz="7200" b="1" dirty="0"/>
          </a:p>
        </p:txBody>
      </p:sp>
    </p:spTree>
    <p:extLst>
      <p:ext uri="{BB962C8B-B14F-4D97-AF65-F5344CB8AC3E}">
        <p14:creationId xmlns:p14="http://schemas.microsoft.com/office/powerpoint/2010/main" val="410492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162C-C5C7-44F7-991F-85E17DD10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1884" y="1700808"/>
            <a:ext cx="9758180" cy="2316085"/>
          </a:xfrm>
        </p:spPr>
        <p:txBody>
          <a:bodyPr/>
          <a:lstStyle/>
          <a:p>
            <a:r>
              <a:rPr lang="en-IN" sz="4800" b="1" dirty="0"/>
              <a:t>Sample </a:t>
            </a:r>
            <a:r>
              <a:rPr lang="en-IN" b="1" dirty="0"/>
              <a:t>O</a:t>
            </a:r>
            <a:r>
              <a:rPr lang="en-IN" sz="4800" b="1" dirty="0"/>
              <a:t>f Audit </a:t>
            </a:r>
            <a:r>
              <a:rPr lang="en-IN" b="1" dirty="0"/>
              <a:t>O</a:t>
            </a:r>
            <a:r>
              <a:rPr lang="en-IN" sz="4800" b="1" dirty="0"/>
              <a:t>f </a:t>
            </a:r>
            <a:r>
              <a:rPr lang="en-IN" b="1" dirty="0"/>
              <a:t>L</a:t>
            </a:r>
            <a:r>
              <a:rPr lang="en-IN" sz="4800" b="1" dirty="0"/>
              <a:t>ocal </a:t>
            </a:r>
            <a:r>
              <a:rPr lang="en-IN" b="1" dirty="0"/>
              <a:t>B</a:t>
            </a:r>
            <a:r>
              <a:rPr lang="en-IN" sz="4800" b="1" dirty="0"/>
              <a:t>usiness: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85731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1E21-9EB3-4829-8C0A-282229120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67" y="-33291"/>
            <a:ext cx="9916089" cy="1485032"/>
          </a:xfrm>
        </p:spPr>
        <p:txBody>
          <a:bodyPr>
            <a:normAutofit/>
          </a:bodyPr>
          <a:lstStyle/>
          <a:p>
            <a:pPr algn="ctr"/>
            <a:r>
              <a:rPr lang="en-IN" sz="4800" b="1" u="sng" dirty="0"/>
              <a:t>Darpan Furnishing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1A7A1-8518-41EB-8160-103A65F4C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20" y="3861048"/>
            <a:ext cx="10399132" cy="4483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Website:  ( </a:t>
            </a:r>
            <a:r>
              <a:rPr lang="en-US" sz="1800" b="1" dirty="0">
                <a:hlinkClick r:id="rId2"/>
              </a:rPr>
              <a:t>https://darpanfurnishings.com/</a:t>
            </a:r>
            <a:r>
              <a:rPr lang="en-US" sz="1800" b="1" dirty="0"/>
              <a:t> )</a:t>
            </a:r>
          </a:p>
          <a:p>
            <a:r>
              <a:rPr lang="en-US" sz="1800" b="1" dirty="0"/>
              <a:t>URL Structure: Above 150 special characters out of 380</a:t>
            </a:r>
          </a:p>
          <a:p>
            <a:r>
              <a:rPr lang="en-US" sz="1800" b="1" dirty="0"/>
              <a:t> Broken Links: More than 12.</a:t>
            </a:r>
          </a:p>
          <a:p>
            <a:r>
              <a:rPr lang="en-US" sz="1800" b="1" dirty="0"/>
              <a:t>Page Load Time: 8 seconds.</a:t>
            </a:r>
          </a:p>
          <a:p>
            <a:r>
              <a:rPr lang="en-US" sz="1800" b="1" dirty="0"/>
              <a:t>Domain Age: 15 years 11 months 4 days.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88FB2-EBAB-4D11-830A-2EDA5957D9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2" r="966" b="11471"/>
          <a:stretch/>
        </p:blipFill>
        <p:spPr>
          <a:xfrm>
            <a:off x="3142083" y="1469740"/>
            <a:ext cx="5904656" cy="22167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8804006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F4EF3-E3AF-4D16-8BF3-6D2418C9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476672"/>
            <a:ext cx="10657184" cy="583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u="sng" dirty="0"/>
              <a:t>BROWSER RESPONSIVENESS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/>
              <a:t>This can be accessed from: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b="1" dirty="0"/>
              <a:t> Google Chrome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b="1" dirty="0"/>
              <a:t>Internet Explorer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b="1" dirty="0"/>
              <a:t>Mozilla Firefox</a:t>
            </a:r>
          </a:p>
          <a:p>
            <a:pPr marL="0" indent="0">
              <a:buNone/>
            </a:pPr>
            <a:r>
              <a:rPr lang="en-US" sz="1600" b="1" u="sng" dirty="0"/>
              <a:t>DEVICE RESPONSIVENESS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/>
              <a:t>This can be easily accessed from devices like.</a:t>
            </a:r>
          </a:p>
          <a:p>
            <a:r>
              <a:rPr lang="en-US" sz="1200" b="1" dirty="0"/>
              <a:t> Desktop</a:t>
            </a:r>
          </a:p>
          <a:p>
            <a:r>
              <a:rPr lang="en-US" sz="1200" b="1" dirty="0"/>
              <a:t>Redmi Phone</a:t>
            </a:r>
          </a:p>
          <a:p>
            <a:r>
              <a:rPr lang="en-US" sz="1200" b="1" dirty="0"/>
              <a:t> iPhone</a:t>
            </a:r>
            <a:endParaRPr lang="en-IN" sz="1200" b="1" dirty="0"/>
          </a:p>
          <a:p>
            <a:pPr marL="0" indent="0">
              <a:buNone/>
            </a:pPr>
            <a:r>
              <a:rPr lang="en-US" sz="1700" b="1" u="sng" dirty="0"/>
              <a:t>Plagiarism Issues</a:t>
            </a:r>
            <a:r>
              <a:rPr lang="en-US" sz="2400" b="1" u="sng" dirty="0"/>
              <a:t>:  </a:t>
            </a:r>
            <a:r>
              <a:rPr lang="en-US" sz="1500" b="1" dirty="0"/>
              <a:t>100% original content.</a:t>
            </a:r>
          </a:p>
          <a:p>
            <a:pPr marL="0" indent="0">
              <a:buNone/>
            </a:pPr>
            <a:r>
              <a:rPr lang="en-US" sz="1500" b="1" u="sng" dirty="0"/>
              <a:t>   Missing Content:  </a:t>
            </a:r>
            <a:r>
              <a:rPr lang="en-US" sz="1500" b="1" dirty="0"/>
              <a:t>None</a:t>
            </a:r>
            <a:endParaRPr lang="en-IN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FBEFF-80CF-4E3E-BF2A-D6FBD557B0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578" r="-2499" b="9050"/>
          <a:stretch>
            <a:fillRect/>
          </a:stretch>
        </p:blipFill>
        <p:spPr>
          <a:xfrm>
            <a:off x="8758708" y="548680"/>
            <a:ext cx="2093608" cy="3528392"/>
          </a:xfrm>
          <a:prstGeom prst="rect">
            <a:avLst/>
          </a:prstGeom>
          <a:ln w="22225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070423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EE451-83AA-4C98-AC9E-122C634C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332656"/>
            <a:ext cx="9751060" cy="1168400"/>
          </a:xfrm>
        </p:spPr>
        <p:txBody>
          <a:bodyPr>
            <a:normAutofit/>
          </a:bodyPr>
          <a:lstStyle/>
          <a:p>
            <a:r>
              <a:rPr lang="en-US" sz="3600" b="1" dirty="0"/>
              <a:t>SOCIAL MEDIA PRESENCE</a:t>
            </a:r>
            <a:endParaRPr lang="en-IN"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F2C34-6894-4028-8592-4B44A1E26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9" t="12192" r="26960" b="4839"/>
          <a:stretch/>
        </p:blipFill>
        <p:spPr>
          <a:xfrm>
            <a:off x="1485901" y="1795961"/>
            <a:ext cx="4133176" cy="3865287"/>
          </a:xfrm>
          <a:prstGeom prst="rect">
            <a:avLst/>
          </a:prstGeom>
          <a:ln w="22225">
            <a:solidFill>
              <a:schemeClr val="tx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2B521D-789F-4605-BE2F-A4353A0FDD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11141" r="19280" b="4839"/>
          <a:stretch/>
        </p:blipFill>
        <p:spPr>
          <a:xfrm>
            <a:off x="6075236" y="1822228"/>
            <a:ext cx="5059183" cy="3767012"/>
          </a:xfrm>
          <a:prstGeom prst="rect">
            <a:avLst/>
          </a:prstGeom>
          <a:ln w="25400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68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904941-4F71-4045-B051-59F85E1C89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5" t="17443" r="1557" b="7989"/>
          <a:stretch/>
        </p:blipFill>
        <p:spPr>
          <a:xfrm>
            <a:off x="477788" y="1628800"/>
            <a:ext cx="6578082" cy="3312368"/>
          </a:xfrm>
          <a:prstGeom prst="rect">
            <a:avLst/>
          </a:prstGeom>
          <a:ln w="34925">
            <a:solidFill>
              <a:schemeClr val="tx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E77E6-EC39-4373-8D47-A6C6ACBDA7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2" t="24794" r="36411" b="5889"/>
          <a:stretch/>
        </p:blipFill>
        <p:spPr>
          <a:xfrm>
            <a:off x="7321848" y="1628800"/>
            <a:ext cx="4394422" cy="3333700"/>
          </a:xfrm>
          <a:prstGeom prst="rect">
            <a:avLst/>
          </a:prstGeom>
          <a:ln w="28575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2934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01059.potx" id="{C5FD5170-17AC-4815-968A-FDC1AAB6E99D}" vid="{74C691A5-1550-4555-B870-169F3443F41D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1360476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TP102801058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706496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83ED4759-CFDD-43F0-817C-11D9197192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003AC8-209A-4321-A17C-1B7A206433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D80E12-3BE9-4746-820E-FFB249F467F2}">
  <ds:schemaRefs>
    <ds:schemaRef ds:uri="4873beb7-5857-4685-be1f-d57550cc96cc"/>
    <ds:schemaRef ds:uri="http://purl.org/dc/dcmitype/"/>
    <ds:schemaRef ds:uri="http://purl.org/dc/terms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 MARKETING</Template>
  <TotalTime>125</TotalTime>
  <Words>444</Words>
  <Application>Microsoft Office PowerPoint</Application>
  <PresentationFormat>Custom</PresentationFormat>
  <Paragraphs>96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Constantia</vt:lpstr>
      <vt:lpstr>Wingdings</vt:lpstr>
      <vt:lpstr>Books Classic 16x9</vt:lpstr>
      <vt:lpstr>DIGITAL  MARKETING  PRESENTATION</vt:lpstr>
      <vt:lpstr>OVERVIEW</vt:lpstr>
      <vt:lpstr>DIGITAL AUDIT</vt:lpstr>
      <vt:lpstr>Target Audience Analysis</vt:lpstr>
      <vt:lpstr>Sample Of Audit Of Local Business:</vt:lpstr>
      <vt:lpstr>Darpan Furnishing</vt:lpstr>
      <vt:lpstr>PowerPoint Presentation</vt:lpstr>
      <vt:lpstr>SOCIAL MEDIA PRESENCE</vt:lpstr>
      <vt:lpstr>PowerPoint Presentation</vt:lpstr>
      <vt:lpstr>CALL TO ACTION</vt:lpstr>
      <vt:lpstr>RECOMMENDATIONS</vt:lpstr>
      <vt:lpstr>SEO AUDIT</vt:lpstr>
      <vt:lpstr>Screaming Frog SEO (screenshot) (</vt:lpstr>
      <vt:lpstr>Backlinks</vt:lpstr>
      <vt:lpstr>RECOMMENDATIONS</vt:lpstr>
      <vt:lpstr>RECOMMENDATIONS</vt:lpstr>
      <vt:lpstr>PowerPoint Presentation</vt:lpstr>
      <vt:lpstr>MY  DIGITAL PROPERTY</vt:lpstr>
      <vt:lpstr> </vt:lpstr>
      <vt:lpstr>PowerPoint Presentation</vt:lpstr>
      <vt:lpstr>PowerPoint Presentation</vt:lpstr>
      <vt:lpstr>GOOGLE  ADS</vt:lpstr>
      <vt:lpstr>   KEYWORDS  (Screenshot) </vt:lpstr>
      <vt:lpstr>Keywords..</vt:lpstr>
      <vt:lpstr>AD   COPIES</vt:lpstr>
      <vt:lpstr>PowerPoint Presentation</vt:lpstr>
      <vt:lpstr>PowerPoint Presentation</vt:lpstr>
      <vt:lpstr>SOCIAL MEDIA</vt:lpstr>
      <vt:lpstr>1.FACEBOOK  (https://www.facebook.com/plasticfreehomeoffl/)</vt:lpstr>
      <vt:lpstr>PowerPoint Presentation</vt:lpstr>
      <vt:lpstr>PowerPoint Presentation</vt:lpstr>
      <vt:lpstr>PowerPoint Presentation</vt:lpstr>
      <vt:lpstr>2.INSTAGRAM  (https://www.instagram.com/plasticfreehomeoffl/)2</vt:lpstr>
      <vt:lpstr>INSTAGRAM CAMPAIGN</vt:lpstr>
      <vt:lpstr>PowerPoint Presentation</vt:lpstr>
      <vt:lpstr>3. YOUTUBE</vt:lpstr>
      <vt:lpstr>PowerPoint Presentation</vt:lpstr>
      <vt:lpstr>PowerPoint Presentation</vt:lpstr>
      <vt:lpstr>PowerPoint Presentation</vt:lpstr>
      <vt:lpstr>4. LINKEDIN</vt:lpstr>
      <vt:lpstr>DIGITAL MARKETING CALENDAR</vt:lpstr>
      <vt:lpstr>CONTENT CALENDAR </vt:lpstr>
      <vt:lpstr>TARGETS</vt:lpstr>
      <vt:lpstr>TARGETS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 MARKETING  PRESENTATION</dc:title>
  <dc:creator>Prashanti Ivaturi</dc:creator>
  <cp:lastModifiedBy>Prashanti Ivaturi</cp:lastModifiedBy>
  <cp:revision>12</cp:revision>
  <dcterms:created xsi:type="dcterms:W3CDTF">2021-08-31T02:03:51Z</dcterms:created>
  <dcterms:modified xsi:type="dcterms:W3CDTF">2021-08-31T04:22:56Z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